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732" r:id="rId2"/>
  </p:sldMasterIdLst>
  <p:notesMasterIdLst>
    <p:notesMasterId r:id="rId12"/>
  </p:notesMasterIdLst>
  <p:sldIdLst>
    <p:sldId id="256" r:id="rId3"/>
    <p:sldId id="257" r:id="rId4"/>
    <p:sldId id="265" r:id="rId5"/>
    <p:sldId id="258" r:id="rId6"/>
    <p:sldId id="259" r:id="rId7"/>
    <p:sldId id="267" r:id="rId8"/>
    <p:sldId id="260" r:id="rId9"/>
    <p:sldId id="264" r:id="rId10"/>
    <p:sldId id="266" r:id="rId1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65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4E75568B-A5E5-45D6-AFA3-14D40E6B2494}" type="datetimeFigureOut">
              <a:rPr lang="en-US" smtClean="0"/>
              <a:t>2/27/2018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085A4264-37B4-4E39-AAF8-F1A226F550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90850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 bwMode="auto"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1524000" y="1676400"/>
            <a:ext cx="60960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524000" y="3200400"/>
            <a:ext cx="6096000" cy="9144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99ACADDB-1B37-4B7F-9063-59C347183DFE}" type="datetime1">
              <a:rPr lang="en-US" smtClean="0"/>
              <a:t>2/27/2018</a:t>
            </a:fld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096000" y="6245225"/>
            <a:ext cx="1631950" cy="476250"/>
          </a:xfrm>
        </p:spPr>
        <p:txBody>
          <a:bodyPr/>
          <a:lstStyle>
            <a:lvl1pPr>
              <a:defRPr/>
            </a:lvl1pPr>
          </a:lstStyle>
          <a:p>
            <a:fld id="{EFCF7631-9BF7-497C-BA83-D0D17F8527E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7746A06-1E83-4BE8-A1DB-802A20D0982A}" type="datetime1">
              <a:rPr lang="en-US" smtClean="0"/>
              <a:t>2/27/2018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CF7631-9BF7-497C-BA83-D0D17F8527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85689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34100" y="457200"/>
            <a:ext cx="1562100" cy="56689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7800" y="457200"/>
            <a:ext cx="4533900" cy="56689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F3F470E-3A93-4794-B91A-0FA1DAF1E741}" type="datetime1">
              <a:rPr lang="en-US" smtClean="0"/>
              <a:t>2/27/2018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CF7631-9BF7-497C-BA83-D0D17F8527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0966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0066502-0FFE-495B-A6CD-59E74FF4D98D}" type="datetime1">
              <a:rPr lang="en-US" smtClean="0"/>
              <a:t>2/27/2018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100" b="1">
                <a:solidFill>
                  <a:srgbClr val="FFFFFF"/>
                </a:solidFill>
              </a:defRPr>
            </a:lvl1pPr>
            <a:extLst/>
          </a:lstStyle>
          <a:p>
            <a:fld id="{EFCF7631-9BF7-497C-BA83-D0D17F8527E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75F46A-9875-46D6-905D-76A63BBAF0BA}" type="datetime1">
              <a:rPr lang="en-US" smtClean="0"/>
              <a:t>2/27/2018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FCF7631-9BF7-497C-BA83-D0D17F8527E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E8DEBB-9834-434F-A987-C5AD21DADDBA}" type="datetime1">
              <a:rPr lang="en-US" smtClean="0"/>
              <a:t>2/27/2018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FCF7631-9BF7-497C-BA83-D0D17F8527E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6792FB-0158-4D36-9DE1-45EA8DF910C9}" type="datetime1">
              <a:rPr lang="en-US" smtClean="0"/>
              <a:t>2/27/2018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FCF7631-9BF7-497C-BA83-D0D17F8527E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DE3E0D-56D3-4DB9-BEE2-AF73B88E528B}" type="datetime1">
              <a:rPr lang="en-US" smtClean="0"/>
              <a:t>2/27/2018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FCF7631-9BF7-497C-BA83-D0D17F8527E7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F2A5D79-822A-4094-A19A-33BE047743E2}" type="datetime1">
              <a:rPr lang="en-US" smtClean="0"/>
              <a:t>2/27/2018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FCF7631-9BF7-497C-BA83-D0D17F8527E7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E0B3D2-8C31-48FF-B77D-C174095EDE38}" type="datetime1">
              <a:rPr lang="en-US" smtClean="0"/>
              <a:t>2/27/2018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FCF7631-9BF7-497C-BA83-D0D17F8527E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A94957E8-8781-4EA2-A258-3A38D9878DE3}" type="datetime1">
              <a:rPr lang="en-US" smtClean="0"/>
              <a:t>2/27/2018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FCF7631-9BF7-497C-BA83-D0D17F8527E7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F54930A-5C03-4881-81DD-F350F463E3A0}" type="datetime1">
              <a:rPr lang="en-US" smtClean="0"/>
              <a:t>2/27/2018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CF7631-9BF7-497C-BA83-D0D17F8527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8564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9655AC1-096E-40E9-9E04-ECE01381A418}" type="datetime1">
              <a:rPr lang="en-US" smtClean="0"/>
              <a:t>2/27/2018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FCF7631-9BF7-497C-BA83-D0D17F8527E7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5DD16B0-B70D-441B-A177-DD4B9F18B924}" type="datetime1">
              <a:rPr lang="en-US" smtClean="0"/>
              <a:t>2/27/2018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FCF7631-9BF7-497C-BA83-D0D17F8527E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52A423-CB5C-4253-AADF-8B34DA32CB68}" type="datetime1">
              <a:rPr lang="en-US" smtClean="0"/>
              <a:t>2/27/2018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FCF7631-9BF7-497C-BA83-D0D17F8527E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0DBB089-B875-46A4-B5AC-A32B40B06DD7}" type="datetime1">
              <a:rPr lang="en-US" smtClean="0"/>
              <a:t>2/27/2018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CF7631-9BF7-497C-BA83-D0D17F8527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1343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800" y="1752600"/>
            <a:ext cx="3048000" cy="4373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52600"/>
            <a:ext cx="3048000" cy="4373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20A7973-5C7B-4074-99EE-313E6EEAD206}" type="datetime1">
              <a:rPr lang="en-US" smtClean="0"/>
              <a:t>2/27/2018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CF7631-9BF7-497C-BA83-D0D17F8527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2787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266C60D-E2B0-499C-AFB9-CEAF0A137170}" type="datetime1">
              <a:rPr lang="en-US" smtClean="0"/>
              <a:t>2/27/2018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CF7631-9BF7-497C-BA83-D0D17F8527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35362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318F4CE-FEF8-4B45-AE32-25C00A0CF0EA}" type="datetime1">
              <a:rPr lang="en-US" smtClean="0"/>
              <a:t>2/27/2018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CF7631-9BF7-497C-BA83-D0D17F8527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86407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4EC0351-F670-4EB0-BB43-800E44CB8B0B}" type="datetime1">
              <a:rPr lang="en-US" smtClean="0"/>
              <a:t>2/27/2018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CF7631-9BF7-497C-BA83-D0D17F8527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51376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0BBFF5-2C49-43D6-8C95-DA49928C71D5}" type="datetime1">
              <a:rPr lang="en-US" smtClean="0"/>
              <a:t>2/27/2018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CF7631-9BF7-497C-BA83-D0D17F8527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6247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AC8A0B3-D20D-4FE5-87F4-DB4989041EE4}" type="datetime1">
              <a:rPr lang="en-US" smtClean="0"/>
              <a:t>2/27/2018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CF7631-9BF7-497C-BA83-D0D17F8527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2244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447800" y="457200"/>
            <a:ext cx="6248400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447800" y="1752600"/>
            <a:ext cx="6248400" cy="4373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447800" y="6245225"/>
            <a:ext cx="16002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+mn-lt"/>
              </a:defRPr>
            </a:lvl1pPr>
          </a:lstStyle>
          <a:p>
            <a:fld id="{098CA147-9D53-4FAC-8192-6B2E8EB05BA0}" type="datetime1">
              <a:rPr lang="en-US" smtClean="0"/>
              <a:t>2/27/2018</a:t>
            </a:fld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096000" y="6245225"/>
            <a:ext cx="162242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n-lt"/>
              </a:defRPr>
            </a:lvl1pPr>
          </a:lstStyle>
          <a:p>
            <a:fld id="{EFCF7631-9BF7-497C-BA83-D0D17F8527E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63FE8390-1B32-4397-93CC-3FF43BE77B40}" type="datetime1">
              <a:rPr lang="en-US" smtClean="0"/>
              <a:t>2/27/2018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 b="1">
                <a:solidFill>
                  <a:schemeClr val="tx1"/>
                </a:solidFill>
              </a:defRPr>
            </a:lvl1pPr>
            <a:extLst/>
          </a:lstStyle>
          <a:p>
            <a:fld id="{EFCF7631-9BF7-497C-BA83-D0D17F8527E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loridabuilding.org/fbc/thecode/2020_Code_Development/2020_Code_Development_Process.htm" TargetMode="External"/><Relationship Id="rId2" Type="http://schemas.openxmlformats.org/officeDocument/2006/relationships/hyperlink" Target="http://media.iccsafe.org/floridareview" TargetMode="Externa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1752600"/>
            <a:ext cx="7772400" cy="1829761"/>
          </a:xfrm>
        </p:spPr>
        <p:txBody>
          <a:bodyPr>
            <a:normAutofit fontScale="90000"/>
          </a:bodyPr>
          <a:lstStyle/>
          <a:p>
            <a:r>
              <a:rPr lang="en-US" sz="6000" dirty="0">
                <a:solidFill>
                  <a:schemeClr val="tx1"/>
                </a:solidFill>
                <a:effectLst/>
              </a:rPr>
              <a:t>D</a:t>
            </a:r>
            <a:r>
              <a:rPr lang="en-US" dirty="0">
                <a:solidFill>
                  <a:schemeClr val="tx1"/>
                </a:solidFill>
                <a:effectLst/>
              </a:rPr>
              <a:t>evelopment and </a:t>
            </a:r>
            <a:r>
              <a:rPr lang="en-US" sz="6000" dirty="0">
                <a:solidFill>
                  <a:schemeClr val="tx1"/>
                </a:solidFill>
                <a:effectLst/>
              </a:rPr>
              <a:t>A</a:t>
            </a:r>
            <a:r>
              <a:rPr lang="en-US" dirty="0">
                <a:solidFill>
                  <a:schemeClr val="tx1"/>
                </a:solidFill>
                <a:effectLst/>
              </a:rPr>
              <a:t>doption of the 7</a:t>
            </a:r>
            <a:r>
              <a:rPr lang="en-US" baseline="30000" dirty="0">
                <a:solidFill>
                  <a:schemeClr val="tx1"/>
                </a:solidFill>
                <a:effectLst/>
              </a:rPr>
              <a:t>th</a:t>
            </a:r>
            <a:r>
              <a:rPr lang="en-US" dirty="0">
                <a:solidFill>
                  <a:schemeClr val="tx1"/>
                </a:solidFill>
                <a:effectLst/>
              </a:rPr>
              <a:t> Edition (2020) Florida Building </a:t>
            </a:r>
            <a:r>
              <a:rPr lang="en-US" dirty="0" smtClean="0">
                <a:solidFill>
                  <a:schemeClr val="tx1"/>
                </a:solidFill>
                <a:effectLst/>
              </a:rPr>
              <a:t>Code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52400" y="5975866"/>
            <a:ext cx="7086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bg1"/>
                </a:solidFill>
              </a:rPr>
              <a:t>Building Codes and </a:t>
            </a:r>
            <a:r>
              <a:rPr lang="en-US" sz="2400" b="1" dirty="0" smtClean="0">
                <a:solidFill>
                  <a:schemeClr val="bg1"/>
                </a:solidFill>
              </a:rPr>
              <a:t>Standards</a:t>
            </a:r>
            <a:r>
              <a:rPr lang="en-US" sz="2000" b="1" dirty="0" smtClean="0">
                <a:solidFill>
                  <a:schemeClr val="bg1"/>
                </a:solidFill>
              </a:rPr>
              <a:t>  </a:t>
            </a:r>
          </a:p>
          <a:p>
            <a:r>
              <a:rPr lang="en-US" sz="2000" b="1" dirty="0" smtClean="0">
                <a:solidFill>
                  <a:schemeClr val="bg1"/>
                </a:solidFill>
              </a:rPr>
              <a:t>Department of Business and Professional Regulation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F7631-9BF7-497C-BA83-D0D17F8527E7}" type="slidenum">
              <a:rPr lang="en-US" smtClean="0"/>
              <a:t>1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886200" y="4591110"/>
            <a:ext cx="7086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Commission Meeting February 2018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1822445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 smtClean="0"/>
              <a:t>(</a:t>
            </a:r>
            <a:r>
              <a:rPr lang="en-US" b="1" dirty="0"/>
              <a:t>7)(a)</a:t>
            </a:r>
            <a:r>
              <a:rPr lang="en-US" dirty="0"/>
              <a:t> The commission shall adopt an updated Florida Building Code every 3 years through review of the most </a:t>
            </a:r>
            <a:r>
              <a:rPr lang="en-US" b="1" dirty="0">
                <a:solidFill>
                  <a:srgbClr val="FF0000"/>
                </a:solidFill>
              </a:rPr>
              <a:t>current updates </a:t>
            </a:r>
            <a:r>
              <a:rPr lang="en-US" dirty="0"/>
              <a:t>of the </a:t>
            </a:r>
            <a:r>
              <a:rPr lang="en-US" i="1" dirty="0"/>
              <a:t>International Building Code, the International Fuel Gas Code, International Existing Building Code, the International Mechanical Code, the International Plumbing Code, and the International Residential Code</a:t>
            </a:r>
            <a:r>
              <a:rPr lang="en-US" dirty="0"/>
              <a:t>, all of which are copyrighted and published by the </a:t>
            </a:r>
            <a:r>
              <a:rPr lang="en-US" i="1" dirty="0"/>
              <a:t>International Code Council, and the National Electrical Code</a:t>
            </a:r>
            <a:r>
              <a:rPr lang="en-US" dirty="0"/>
              <a:t>, which is copyrighted and published by the </a:t>
            </a:r>
            <a:r>
              <a:rPr lang="en-US" i="1" dirty="0"/>
              <a:t>National Fire Protection Association</a:t>
            </a:r>
            <a:r>
              <a:rPr lang="en-US" dirty="0"/>
              <a:t>….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553.73 Florida Building Code – Florida Statutes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F7631-9BF7-497C-BA83-D0D17F8527E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659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3200" b="1" dirty="0" smtClean="0"/>
              <a:t>Step 1</a:t>
            </a:r>
            <a:r>
              <a:rPr lang="en-US" b="1" dirty="0" smtClean="0"/>
              <a:t> </a:t>
            </a:r>
            <a:r>
              <a:rPr lang="en-US" dirty="0" smtClean="0"/>
              <a:t>- </a:t>
            </a:r>
            <a:r>
              <a:rPr lang="en-US" sz="2800" dirty="0"/>
              <a:t>Review of the 2018 updates to the International Building Codes (I-Codes</a:t>
            </a:r>
            <a:r>
              <a:rPr lang="en-US" sz="2800" dirty="0" smtClean="0"/>
              <a:t>)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sz="2800" b="1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US" sz="3200" b="1" dirty="0" smtClean="0"/>
              <a:t>Step 2 </a:t>
            </a:r>
            <a:r>
              <a:rPr lang="en-US" sz="2800" dirty="0" smtClean="0"/>
              <a:t>– Triennial Code Change Process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Step Process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F7631-9BF7-497C-BA83-D0D17F8527E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5210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685800" y="4267200"/>
            <a:ext cx="10210800" cy="3048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400" dirty="0"/>
              <a:t>Complete listing of the Code changes to the Updated I-Codes – Posted as of 1/2/2018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en-US" sz="2400" u="sng" dirty="0">
                <a:hlinkClick r:id="rId2"/>
              </a:rPr>
              <a:t>Link to the 2018 I-Codes </a:t>
            </a:r>
            <a:endParaRPr lang="en-US" sz="2400" dirty="0"/>
          </a:p>
          <a:p>
            <a:pPr lvl="0">
              <a:buFont typeface="Wingdings" panose="05000000000000000000" pitchFamily="2" charset="2"/>
              <a:buChar char="§"/>
            </a:pPr>
            <a:r>
              <a:rPr lang="en-US" sz="2400" dirty="0">
                <a:hlinkClick r:id="rId2"/>
              </a:rPr>
              <a:t>Link to the 2018 IBC Resource Handbook</a:t>
            </a:r>
            <a:endParaRPr lang="en-US" sz="2400" dirty="0"/>
          </a:p>
          <a:p>
            <a:pPr lvl="0">
              <a:buFont typeface="Wingdings" panose="05000000000000000000" pitchFamily="2" charset="2"/>
              <a:buChar char="§"/>
            </a:pPr>
            <a:r>
              <a:rPr lang="en-US" sz="2400" dirty="0">
                <a:hlinkClick r:id="rId3"/>
              </a:rPr>
              <a:t>Link to the 2017 National Electrical </a:t>
            </a:r>
            <a:r>
              <a:rPr lang="en-US" sz="2400" dirty="0" smtClean="0">
                <a:hlinkClick r:id="rId3"/>
              </a:rPr>
              <a:t>Code (NEC) and the 2017 NEC Changes </a:t>
            </a:r>
            <a:endParaRPr lang="en-US" sz="2400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>
                <a:effectLst/>
              </a:rPr>
              <a:t>Step 1- </a:t>
            </a:r>
            <a:r>
              <a:rPr lang="en-US" sz="2800" dirty="0" smtClean="0">
                <a:effectLst/>
              </a:rPr>
              <a:t>Review </a:t>
            </a:r>
            <a:r>
              <a:rPr lang="en-US" sz="2800" dirty="0">
                <a:effectLst/>
              </a:rPr>
              <a:t>of the 2018 updates to the International Building Codes (I-Codes</a:t>
            </a:r>
            <a:r>
              <a:rPr lang="en-US" sz="2800" dirty="0" smtClean="0">
                <a:effectLst/>
              </a:rPr>
              <a:t>)</a:t>
            </a:r>
            <a:endParaRPr lang="en-US" sz="2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4038600"/>
            <a:ext cx="6384293" cy="3675063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  <a:extLst/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F7631-9BF7-497C-BA83-D0D17F8527E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974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2018 Modifications </a:t>
            </a:r>
            <a:r>
              <a:rPr lang="en-US" dirty="0"/>
              <a:t>to the </a:t>
            </a:r>
            <a:r>
              <a:rPr lang="en-US" dirty="0" smtClean="0"/>
              <a:t>I-Codes: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685770"/>
              </p:ext>
            </p:extLst>
          </p:nvPr>
        </p:nvGraphicFramePr>
        <p:xfrm>
          <a:off x="914400" y="1219200"/>
          <a:ext cx="7543800" cy="4998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71900"/>
                <a:gridCol w="3771900"/>
              </a:tblGrid>
              <a:tr h="370840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Total number of modifications:  	1271</a:t>
                      </a:r>
                    </a:p>
                    <a:p>
                      <a:endParaRPr lang="en-US" sz="2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/>
                        <a:t>Number of modifications by TAC: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Fire TAC – 	</a:t>
                      </a:r>
                      <a:r>
                        <a:rPr lang="en-US" sz="2000" dirty="0" smtClean="0"/>
                        <a:t>	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/>
                        <a:t>314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Structural TAC – 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/>
                        <a:t>342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Roofing TAC – </a:t>
                      </a:r>
                      <a:r>
                        <a:rPr lang="en-US" sz="2000" dirty="0" smtClean="0"/>
                        <a:t>	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/>
                        <a:t>41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Energy TAC – 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/>
                        <a:t>170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Mechanical TAC – 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/>
                        <a:t>109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Plumbing TAC – 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/>
                        <a:t>181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Special Occupancy TAC – 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/>
                        <a:t>16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Electrical TAC /</a:t>
                      </a:r>
                      <a:r>
                        <a:rPr lang="en-US" sz="1200" b="1" dirty="0" smtClean="0"/>
                        <a:t>Swimming Pool </a:t>
                      </a:r>
                      <a:r>
                        <a:rPr lang="en-US" sz="1400" b="1" dirty="0" smtClean="0"/>
                        <a:t>TAC</a:t>
                      </a:r>
                      <a:r>
                        <a:rPr lang="en-US" sz="2000" b="1" dirty="0" smtClean="0"/>
                        <a:t>- 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98 </a:t>
                      </a:r>
                      <a:r>
                        <a:rPr lang="en-US" sz="1400" b="1" i="1" dirty="0" smtClean="0"/>
                        <a:t>(majority of the changes are IRC electrical provisions)</a:t>
                      </a:r>
                      <a:endParaRPr lang="en-US" sz="1400" b="1" i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Code Admin TAC-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38</a:t>
                      </a:r>
                      <a:endParaRPr lang="en-US" sz="20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F7631-9BF7-497C-BA83-D0D17F8527E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246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40580599"/>
              </p:ext>
            </p:extLst>
          </p:nvPr>
        </p:nvGraphicFramePr>
        <p:xfrm>
          <a:off x="457200" y="1481138"/>
          <a:ext cx="8229600" cy="249428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Building (Fire, Structural, Flood, Roofing)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 smtClean="0"/>
                        <a:t>140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Mechanical 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27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Plumbing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Energy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Electrical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Total 316</a:t>
                      </a:r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F7631-9BF7-497C-BA83-D0D17F8527E7}" type="slidenum">
              <a:rPr lang="en-US" smtClean="0"/>
              <a:t>6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/>
              <a:t>2018 Modifications to the International Residential Code (IRC)</a:t>
            </a:r>
          </a:p>
        </p:txBody>
      </p:sp>
    </p:spTree>
    <p:extLst>
      <p:ext uri="{BB962C8B-B14F-4D97-AF65-F5344CB8AC3E}">
        <p14:creationId xmlns:p14="http://schemas.microsoft.com/office/powerpoint/2010/main" val="1076777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914400"/>
            <a:ext cx="8229600" cy="4525963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000" b="1" dirty="0"/>
              <a:t>Develop tracking charts and detail reports:</a:t>
            </a:r>
            <a:endParaRPr lang="en-US" sz="2000" dirty="0"/>
          </a:p>
          <a:p>
            <a:r>
              <a:rPr lang="en-US" sz="2000" b="1" u="sng" dirty="0" smtClean="0"/>
              <a:t>Approach</a:t>
            </a:r>
            <a:r>
              <a:rPr lang="en-US" sz="2000" b="1" u="sng" dirty="0"/>
              <a:t>: </a:t>
            </a:r>
            <a:r>
              <a:rPr lang="en-US" sz="2000" dirty="0"/>
              <a:t>	Staff will develop tracking charts for use by </a:t>
            </a:r>
            <a:r>
              <a:rPr lang="en-US" sz="2000" dirty="0" smtClean="0"/>
              <a:t>the </a:t>
            </a:r>
            <a:r>
              <a:rPr lang="en-US" sz="2000" dirty="0"/>
              <a:t>TACs to review the I-Code changes.  </a:t>
            </a:r>
            <a:endParaRPr lang="en-US" sz="2000" dirty="0" smtClean="0"/>
          </a:p>
          <a:p>
            <a:pPr marL="109728" indent="0">
              <a:buNone/>
            </a:pPr>
            <a:endParaRPr lang="en-US" sz="2000" dirty="0" smtClean="0"/>
          </a:p>
          <a:p>
            <a:pPr marL="109728" indent="0">
              <a:buNone/>
            </a:pPr>
            <a:r>
              <a:rPr lang="en-US" sz="2000" b="1" dirty="0" smtClean="0"/>
              <a:t>The </a:t>
            </a:r>
            <a:r>
              <a:rPr lang="en-US" sz="2000" b="1" dirty="0"/>
              <a:t>tracking charts </a:t>
            </a:r>
            <a:r>
              <a:rPr lang="en-US" sz="2000" b="1" dirty="0" smtClean="0"/>
              <a:t>will </a:t>
            </a:r>
            <a:r>
              <a:rPr lang="en-US" sz="2000" b="1" dirty="0"/>
              <a:t>provide for the following: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en-US" sz="2100" dirty="0"/>
              <a:t>Code change number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en-US" sz="2100" dirty="0"/>
              <a:t>Code section 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en-US" sz="2100" dirty="0"/>
              <a:t>Change summary between the 2015 I-Codes and the 2018 I-Codes including statement of “Cost impact”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en-US" sz="2100" dirty="0"/>
              <a:t>Change summary between the 2017 FBC and 2018 I-Codes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en-US" sz="2100" dirty="0"/>
              <a:t>Staff comment including whether the I-Code change overlapping an existing Florida specific change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en-US" sz="2100" dirty="0" smtClean="0"/>
              <a:t>Hyperlink </a:t>
            </a:r>
            <a:r>
              <a:rPr lang="en-US" sz="2100" dirty="0"/>
              <a:t>modification number to the code change monographs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>
                <a:effectLst/>
              </a:rPr>
              <a:t>Proposed Scope of Work –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F7631-9BF7-497C-BA83-D0D17F8527E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2556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525963"/>
          </a:xfrm>
        </p:spPr>
        <p:txBody>
          <a:bodyPr>
            <a:normAutofit fontScale="85000" lnSpcReduction="2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Continue to use the definition for “conflict” as the basis for correlation with the FFPC.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/>
              <a:t>Conflict means a construction specification such as a dimension in one code that would prevent compliance with the other code   </a:t>
            </a:r>
          </a:p>
          <a:p>
            <a:pPr marL="109728" indent="0">
              <a:buNone/>
            </a:pPr>
            <a:r>
              <a:rPr lang="en-US" dirty="0"/>
              <a:t> 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b="1" dirty="0"/>
              <a:t>National Electrical Code – </a:t>
            </a:r>
            <a:r>
              <a:rPr lang="en-US" b="1" dirty="0" smtClean="0"/>
              <a:t>2017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T</a:t>
            </a:r>
            <a:r>
              <a:rPr lang="en-US" dirty="0" smtClean="0"/>
              <a:t>reat </a:t>
            </a:r>
            <a:r>
              <a:rPr lang="en-US" dirty="0"/>
              <a:t>as reference standard update</a:t>
            </a:r>
            <a:r>
              <a:rPr lang="en-US" dirty="0" smtClean="0"/>
              <a:t>: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400" b="1" dirty="0" smtClean="0"/>
              <a:t>FFPC-</a:t>
            </a:r>
            <a:r>
              <a:rPr lang="en-US" b="1" dirty="0" smtClean="0"/>
              <a:t> </a:t>
            </a:r>
            <a:r>
              <a:rPr lang="en-US" dirty="0" smtClean="0"/>
              <a:t>consistence </a:t>
            </a:r>
            <a:r>
              <a:rPr lang="en-US" dirty="0"/>
              <a:t>with the future </a:t>
            </a:r>
            <a:r>
              <a:rPr lang="en-US" dirty="0" smtClean="0"/>
              <a:t>update </a:t>
            </a:r>
            <a:r>
              <a:rPr lang="en-US" dirty="0"/>
              <a:t>to the </a:t>
            </a:r>
            <a:r>
              <a:rPr lang="en-US" dirty="0" smtClean="0"/>
              <a:t>FFPC which treats the NEC as a reference standard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400" b="1" dirty="0" smtClean="0"/>
              <a:t>FBC-</a:t>
            </a:r>
            <a:r>
              <a:rPr lang="en-US" sz="2400" dirty="0" smtClean="0"/>
              <a:t> </a:t>
            </a:r>
            <a:r>
              <a:rPr lang="en-US" dirty="0" smtClean="0"/>
              <a:t>Consistence with the FBC treatment of the NEC as a reference standard (see </a:t>
            </a:r>
            <a:r>
              <a:rPr lang="en-US" dirty="0"/>
              <a:t>section </a:t>
            </a:r>
            <a:r>
              <a:rPr lang="en-US" dirty="0" smtClean="0"/>
              <a:t>2701 and </a:t>
            </a:r>
            <a:r>
              <a:rPr lang="en-US" dirty="0"/>
              <a:t>Chapter 35 </a:t>
            </a:r>
            <a:r>
              <a:rPr lang="en-US" dirty="0" smtClean="0"/>
              <a:t>of the FBC, Building)</a:t>
            </a:r>
          </a:p>
          <a:p>
            <a:pPr lvl="3">
              <a:buFont typeface="Wingdings" panose="05000000000000000000" pitchFamily="2" charset="2"/>
              <a:buChar char="§"/>
            </a:pPr>
            <a:endParaRPr lang="en-US" i="1" dirty="0" smtClean="0"/>
          </a:p>
          <a:p>
            <a:pPr lvl="3">
              <a:buFont typeface="Wingdings" panose="05000000000000000000" pitchFamily="2" charset="2"/>
              <a:buChar char="§"/>
            </a:pPr>
            <a:r>
              <a:rPr lang="en-US" i="1" dirty="0" smtClean="0"/>
              <a:t>Note: The 2017 Changes to the NEC are available for review from the link above.  </a:t>
            </a:r>
            <a:endParaRPr lang="en-US" i="1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Fire correlation between the FFPC and FBC (Florida Law)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F7631-9BF7-497C-BA83-D0D17F8527E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863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sz="2800" b="1" dirty="0" smtClean="0"/>
              <a:t>Codes/Provisions Subject to this process: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dirty="0" smtClean="0"/>
              <a:t>The 2017 Florida Building Code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dirty="0" smtClean="0"/>
              <a:t>2018 Changes to the I-Code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dirty="0" smtClean="0"/>
              <a:t>Overlapping provisions (I-Code Changes overlapping an existing Florida specific change)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dirty="0" smtClean="0"/>
              <a:t>Changes to the NEC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dirty="0" smtClean="0"/>
              <a:t>Others as deemed necessary</a:t>
            </a:r>
          </a:p>
          <a:p>
            <a:pPr lvl="2">
              <a:buFont typeface="Wingdings" panose="05000000000000000000" pitchFamily="2" charset="2"/>
              <a:buChar char="§"/>
            </a:pPr>
            <a:endParaRPr lang="en-US" dirty="0" smtClean="0"/>
          </a:p>
          <a:p>
            <a:pPr lvl="2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400" dirty="0"/>
              <a:t>Step 2 – Triennial Code Change </a:t>
            </a:r>
            <a:r>
              <a:rPr lang="en-US" sz="4400" dirty="0" smtClean="0"/>
              <a:t>Process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F7631-9BF7-497C-BA83-D0D17F8527E7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2959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Mirrored buildings design template">
  <a:themeElements>
    <a:clrScheme name="Default Design 4">
      <a:dk1>
        <a:srgbClr val="000000"/>
      </a:dk1>
      <a:lt1>
        <a:srgbClr val="DEF6F1"/>
      </a:lt1>
      <a:dk2>
        <a:srgbClr val="000000"/>
      </a:dk2>
      <a:lt2>
        <a:srgbClr val="969696"/>
      </a:lt2>
      <a:accent1>
        <a:srgbClr val="FFFFFF"/>
      </a:accent1>
      <a:accent2>
        <a:srgbClr val="8DC6FF"/>
      </a:accent2>
      <a:accent3>
        <a:srgbClr val="ECFAF7"/>
      </a:accent3>
      <a:accent4>
        <a:srgbClr val="000000"/>
      </a:accent4>
      <a:accent5>
        <a:srgbClr val="FFFFFF"/>
      </a:accent5>
      <a:accent6>
        <a:srgbClr val="7FB3E7"/>
      </a:accent6>
      <a:hlink>
        <a:srgbClr val="0066CC"/>
      </a:hlink>
      <a:folHlink>
        <a:srgbClr val="00A800"/>
      </a:folHlink>
    </a:clrScheme>
    <a:fontScheme name="Default Design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172</TotalTime>
  <Words>329</Words>
  <Application>Microsoft Office PowerPoint</Application>
  <PresentationFormat>On-screen Show (4:3)</PresentationFormat>
  <Paragraphs>85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Mirrored buildings design template</vt:lpstr>
      <vt:lpstr>Concourse</vt:lpstr>
      <vt:lpstr>Development and Adoption of the 7th Edition (2020) Florida Building Code</vt:lpstr>
      <vt:lpstr>553.73 Florida Building Code – Florida Statutes </vt:lpstr>
      <vt:lpstr>Two Step Process</vt:lpstr>
      <vt:lpstr>Step 1- Review of the 2018 updates to the International Building Codes (I-Codes)</vt:lpstr>
      <vt:lpstr>2018 Modifications to the I-Codes:</vt:lpstr>
      <vt:lpstr>2018 Modifications to the International Residential Code (IRC)</vt:lpstr>
      <vt:lpstr>Proposed Scope of Work – </vt:lpstr>
      <vt:lpstr>Fire correlation between the FFPC and FBC (Florida Law)</vt:lpstr>
      <vt:lpstr>Step 2 – Triennial Code Change Process</vt:lpstr>
    </vt:vector>
  </TitlesOfParts>
  <Company>Department of Business and Professional Regulation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Bigelow, Joe</dc:creator>
  <cp:lastModifiedBy>Bigelow, Joe</cp:lastModifiedBy>
  <cp:revision>21</cp:revision>
  <cp:lastPrinted>2018-02-05T19:22:24Z</cp:lastPrinted>
  <dcterms:created xsi:type="dcterms:W3CDTF">2018-02-01T16:47:44Z</dcterms:created>
  <dcterms:modified xsi:type="dcterms:W3CDTF">2018-02-27T14:02:53Z</dcterms:modified>
</cp:coreProperties>
</file>